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25"/>
  </p:notesMasterIdLst>
  <p:sldIdLst>
    <p:sldId id="356" r:id="rId3"/>
    <p:sldId id="395" r:id="rId4"/>
    <p:sldId id="365" r:id="rId5"/>
    <p:sldId id="366" r:id="rId6"/>
    <p:sldId id="397" r:id="rId7"/>
    <p:sldId id="398" r:id="rId8"/>
    <p:sldId id="399" r:id="rId9"/>
    <p:sldId id="400" r:id="rId10"/>
    <p:sldId id="401" r:id="rId11"/>
    <p:sldId id="402" r:id="rId12"/>
    <p:sldId id="403" r:id="rId13"/>
    <p:sldId id="404" r:id="rId14"/>
    <p:sldId id="405" r:id="rId15"/>
    <p:sldId id="406" r:id="rId16"/>
    <p:sldId id="407" r:id="rId17"/>
    <p:sldId id="408" r:id="rId18"/>
    <p:sldId id="409" r:id="rId19"/>
    <p:sldId id="367" r:id="rId20"/>
    <p:sldId id="396" r:id="rId21"/>
    <p:sldId id="410" r:id="rId22"/>
    <p:sldId id="394" r:id="rId23"/>
    <p:sldId id="273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DE86AA-281D-4316-A363-701B30BC26DF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B6B981-FCD4-4A5C-922E-54C97144ADA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7853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52D9A6-6728-4862-8A9E-D6FBB9658E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504E643-07B6-46C4-B983-1DD24C1CFE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065E44-C5A0-4C14-B94F-6D6F2E0C34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44B2-AE37-454B-A144-161423ADE5B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B21C49-F989-4665-B772-F970E78625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0B0347E-1A63-4CF3-98E2-8C9C0B63E5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2D3F6-B6E7-41D6-ADEB-E2DA3C4C0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0973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D42B08D-0474-4EE7-87A4-4CBC0A7DE3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F8E9BA1-EC08-4D05-B876-C26719BC0E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41A3DBC-4638-4F45-B436-69693DD6A0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44B2-AE37-454B-A144-161423ADE5B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FA87ED2-CFB7-4310-8810-5BD5206CEA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79865C9-770E-4F44-B8C4-88D785A18C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2D3F6-B6E7-41D6-ADEB-E2DA3C4C0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82514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F566E823-4D31-4492-B45D-0B074954645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A7D0357-D418-4600-AEBC-6C60ED56C6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3C76601-8604-4CE9-A7AB-CDF6A57A4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44B2-AE37-454B-A144-161423ADE5B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8022057-5553-439E-BE90-A6AC098621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C2B335-66DD-4344-BA28-01D343D66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2D3F6-B6E7-41D6-ADEB-E2DA3C4C0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3641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Прямоугольник 6"/>
          <p:cNvSpPr/>
          <p:nvPr userDrawn="1"/>
        </p:nvSpPr>
        <p:spPr>
          <a:xfrm>
            <a:off x="1487488" y="6483771"/>
            <a:ext cx="10561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ГАУ ДПО РК «КАРЕЛЬСКИЙ ИНСТИТУТ РАЗВИТИЯ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4151698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1487488" y="6405331"/>
            <a:ext cx="1056117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bg1"/>
                </a:solidFill>
              </a:rPr>
              <a:t>ГАУ ДПО РК «КАРЕЛЬСКИЙ ИНСТИТУТ РАЗВИТИЯ ОБРАЗОВАНИЯ»</a:t>
            </a:r>
          </a:p>
        </p:txBody>
      </p:sp>
    </p:spTree>
    <p:extLst>
      <p:ext uri="{BB962C8B-B14F-4D97-AF65-F5344CB8AC3E}">
        <p14:creationId xmlns:p14="http://schemas.microsoft.com/office/powerpoint/2010/main" val="24635649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9"/>
            <a:ext cx="10363200" cy="1470025"/>
          </a:xfrm>
        </p:spPr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5707814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C39ABB64-8E7F-4973-A4A6-EE22AAB09D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F895F-7F20-413E-81BF-954E537966F5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E16B667-1E70-4FA2-94A8-A410A83099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FA01CA50-C531-41CF-BD2F-12094EB68D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9EE2E4-D8ED-4A3A-B5C2-D8ED34744DF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7846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567613-10DA-4615-8E9D-90F3C04D1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5CDAE81-0EAD-4735-9F3F-D5522779F4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6B8A941-DFC7-4AC9-945C-91E946F1A0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44B2-AE37-454B-A144-161423ADE5B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9F27DA-065A-4EA5-958C-6906C636F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5DB3DF-0209-4FE4-99F3-AABBA3F27B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2D3F6-B6E7-41D6-ADEB-E2DA3C4C0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23208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03121F-87B9-41C8-88AF-0FDF6C81F1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35C7138-D8C3-49C8-A8AC-66148765CB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E4C571F-2E06-4A8F-87EE-31E37724CA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44B2-AE37-454B-A144-161423ADE5B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B61673C-3880-424A-8D83-F43097D504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A9EF274-078C-4859-B653-1ABE21BC2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2D3F6-B6E7-41D6-ADEB-E2DA3C4C0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22601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81D5FFB-A1CE-4F05-8CD9-B273936356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9A449BE-DBF4-4F58-B74A-F5F0241D54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1123DE1-BDA2-4869-9817-58F52A58D5E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DBAB0229-7B74-41CD-A43D-363FEDC135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44B2-AE37-454B-A144-161423ADE5B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0F9CC820-7F30-47AC-BC5E-F2EDA23F2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FE180A8-C552-4410-B4C4-4CFB43017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2D3F6-B6E7-41D6-ADEB-E2DA3C4C0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96064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564248F-35BA-4BA5-B598-69FC013AF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75A9C0-608E-44A3-A690-033E8DB490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62DE0387-8181-43A6-9E6A-3C214857AF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B7669C00-AB80-4D4B-A5D0-4F0400AD9DE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A6CD0A2-9060-47C9-A2B4-EB7900C3CE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ACA6C86-1871-4304-AD69-EE44E06698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44B2-AE37-454B-A144-161423ADE5B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0D34B823-F720-4495-93E7-19C9FAFF35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1E7090D-9B95-4DB4-A1C7-3DA4A521F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2D3F6-B6E7-41D6-ADEB-E2DA3C4C0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93880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312C8CE-39CB-465C-ABB6-336B5036A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A04AA5DB-B76F-4233-9011-5C1C6543B4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44B2-AE37-454B-A144-161423ADE5B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88580D7-083A-47CE-A5A1-34002204A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3DAEB99-3212-4895-9A4C-491A1366C5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2D3F6-B6E7-41D6-ADEB-E2DA3C4C0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1933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33E24FFE-0447-4B40-9818-08CDB46950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44B2-AE37-454B-A144-161423ADE5B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3D9E9041-3ADE-42D9-8989-850FD0E8F2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9CB60EE-EC66-4CBB-AA09-8A031FE23B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2D3F6-B6E7-41D6-ADEB-E2DA3C4C0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89372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6A3456-D61D-47C5-9CCA-A6C480BA7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8D3D75B-0C70-4F11-9AC6-D6E5B1FD4F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639F4DF-52C9-4144-8F94-A759AB2E767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5313C77-58C1-47DE-AC9F-CFD507F5A9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44B2-AE37-454B-A144-161423ADE5B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0C1866F-3C70-4F20-A665-306D9F565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AB7424-E2A1-43AC-A808-076138F354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2D3F6-B6E7-41D6-ADEB-E2DA3C4C0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9434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DB7964D-2AE2-415E-A99C-F410F04CC4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0587D15B-658C-4A75-9CC4-5B96270581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AB9AEEA-7A82-44DD-AB08-DA61974966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63D5DCD-DDBA-42D7-A66D-D50D2601A9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244B2-AE37-454B-A144-161423ADE5B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A34A40-8625-4DBD-A67E-7399A8D663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C30FEC1-28D3-4EF8-8B3E-14EDEB1A4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02D3F6-B6E7-41D6-ADEB-E2DA3C4C0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2221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.jpeg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41EEF5-9687-46A0-A513-3E9FAABCDE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7CC50DB4-08FA-4652-9EF9-BC8FF07B84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E5E2F80-E7B5-473F-8471-5AF0612EB9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D244B2-AE37-454B-A144-161423ADE5B3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F32A3F1-1472-4F22-98B2-6E83B95427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7C4CB69-423C-4F54-88E2-C35FFCADDB4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02D3F6-B6E7-41D6-ADEB-E2DA3C4C0DF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7418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2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369905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09800" y="1958976"/>
            <a:ext cx="8580120" cy="1758057"/>
          </a:xfrm>
        </p:spPr>
        <p:txBody>
          <a:bodyPr>
            <a:noAutofit/>
          </a:bodyPr>
          <a:lstStyle/>
          <a:p>
            <a:r>
              <a:rPr lang="ru-RU" sz="3600" dirty="0"/>
              <a:t>«</a:t>
            </a:r>
            <a:r>
              <a:rPr lang="ru-RU" altLang="ru-RU" b="1" dirty="0"/>
              <a:t>Критерии эффективности деятельности куратора</a:t>
            </a:r>
            <a:r>
              <a:rPr lang="ru-RU" sz="3600" dirty="0"/>
              <a:t>»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9736" y="4238977"/>
            <a:ext cx="7435944" cy="1397119"/>
          </a:xfrm>
        </p:spPr>
        <p:txBody>
          <a:bodyPr>
            <a:normAutofit fontScale="32500" lnSpcReduction="20000"/>
          </a:bodyPr>
          <a:lstStyle/>
          <a:p>
            <a:pPr algn="r"/>
            <a:r>
              <a:rPr lang="ru-RU" sz="7400" b="1" dirty="0" err="1">
                <a:solidFill>
                  <a:srgbClr val="6507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Шарлаева</a:t>
            </a:r>
            <a:r>
              <a:rPr lang="ru-RU" sz="7400" b="1" dirty="0">
                <a:solidFill>
                  <a:srgbClr val="6507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Ирина Вениаминовна,</a:t>
            </a:r>
          </a:p>
          <a:p>
            <a:pPr algn="r"/>
            <a:r>
              <a:rPr lang="ru-RU" sz="7400" b="1" dirty="0">
                <a:solidFill>
                  <a:srgbClr val="C00000"/>
                </a:solidFill>
              </a:rPr>
              <a:t>заведующий отделом воспитания, </a:t>
            </a:r>
          </a:p>
          <a:p>
            <a:pPr algn="r"/>
            <a:r>
              <a:rPr lang="ru-RU" sz="7400" b="1" dirty="0">
                <a:solidFill>
                  <a:srgbClr val="C00000"/>
                </a:solidFill>
              </a:rPr>
              <a:t>поддержки семьи и детства</a:t>
            </a:r>
          </a:p>
          <a:p>
            <a:pPr algn="r"/>
            <a:r>
              <a:rPr lang="ru-RU" b="1" dirty="0">
                <a:solidFill>
                  <a:srgbClr val="65070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1524000" y="5949280"/>
            <a:ext cx="9144000" cy="4789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ПЕТРОЗАВОДСК, 2022 год</a:t>
            </a:r>
          </a:p>
        </p:txBody>
      </p:sp>
      <p:pic>
        <p:nvPicPr>
          <p:cNvPr id="1026" name="Picture 2" descr="D:\Институт\Верстка\Презентация КИРО\logo-kir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664" y="812456"/>
            <a:ext cx="6048672" cy="62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11314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A63E3DB-90A5-4C01-968E-713C91FB278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23" t="28092" r="33192" b="6440"/>
          <a:stretch/>
        </p:blipFill>
        <p:spPr>
          <a:xfrm>
            <a:off x="1406769" y="224472"/>
            <a:ext cx="9172135" cy="5782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7562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491B1F8-B068-47A3-ABB5-26005AAB8D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308" t="67291" r="35269" b="17728"/>
          <a:stretch/>
        </p:blipFill>
        <p:spPr>
          <a:xfrm>
            <a:off x="823646" y="309490"/>
            <a:ext cx="10177290" cy="151931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4CFCC9B-2CDC-4529-A8F4-3C91A3B33E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308" t="33838" r="34115" b="15470"/>
          <a:stretch/>
        </p:blipFill>
        <p:spPr>
          <a:xfrm>
            <a:off x="1007355" y="1828800"/>
            <a:ext cx="9809872" cy="4059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6816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7AC8F98-389E-4D34-9A53-A44AB581CB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69" t="18035" r="41269" b="12802"/>
          <a:stretch/>
        </p:blipFill>
        <p:spPr>
          <a:xfrm>
            <a:off x="1983545" y="310408"/>
            <a:ext cx="9045526" cy="5668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78553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F2C3869-EB89-4778-8475-EA80500CAEF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269" t="16394" r="42192" b="34146"/>
          <a:stretch/>
        </p:blipFill>
        <p:spPr>
          <a:xfrm>
            <a:off x="1983544" y="362596"/>
            <a:ext cx="8145193" cy="54527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32441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D2AF414-4AE7-4664-AA36-139B6977109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961" t="27682" r="41846" b="16496"/>
          <a:stretch/>
        </p:blipFill>
        <p:spPr>
          <a:xfrm>
            <a:off x="2067950" y="478302"/>
            <a:ext cx="8623496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2285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5319CCF-437D-4893-BF87-A5393AB9694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23" t="47383" r="40808" b="16702"/>
          <a:stretch/>
        </p:blipFill>
        <p:spPr>
          <a:xfrm>
            <a:off x="792480" y="592721"/>
            <a:ext cx="10607039" cy="4949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1463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E4EB948-D4F3-4CC3-A66C-4446996AC13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0539" t="18651" r="18769" b="16907"/>
          <a:stretch/>
        </p:blipFill>
        <p:spPr>
          <a:xfrm>
            <a:off x="168811" y="267287"/>
            <a:ext cx="7399607" cy="4417255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DDA060C-3A6A-4C78-804D-520E741FB65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807" t="22757" r="28346" b="10749"/>
          <a:stretch/>
        </p:blipFill>
        <p:spPr>
          <a:xfrm>
            <a:off x="4792393" y="1911652"/>
            <a:ext cx="6761871" cy="3898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5188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37E2D16-23E9-4168-A5B2-C1DEEF7AE45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616" t="22346" r="29154" b="14239"/>
          <a:stretch/>
        </p:blipFill>
        <p:spPr>
          <a:xfrm>
            <a:off x="928468" y="145220"/>
            <a:ext cx="10170941" cy="5735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624453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29537C-9F92-4079-9515-3ABD2A1FEC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611626"/>
          </a:xfrm>
        </p:spPr>
        <p:txBody>
          <a:bodyPr>
            <a:normAutofit/>
          </a:bodyPr>
          <a:lstStyle/>
          <a:p>
            <a:r>
              <a:rPr lang="ru-RU" sz="3200" b="1" dirty="0"/>
              <a:t>Критерии оценки результативности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2786AE7-2DD2-4E29-899C-F434F98073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97280"/>
            <a:ext cx="10972800" cy="5028885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>Сформированность</a:t>
            </a:r>
            <a:r>
              <a:rPr lang="en-US" dirty="0"/>
              <a:t> </a:t>
            </a:r>
            <a:r>
              <a:rPr lang="ru-RU" dirty="0"/>
              <a:t>у</a:t>
            </a:r>
            <a:r>
              <a:rPr lang="en-US" dirty="0"/>
              <a:t> </a:t>
            </a:r>
            <a:r>
              <a:rPr lang="ru-RU" dirty="0"/>
              <a:t>обучающихся</a:t>
            </a:r>
            <a:r>
              <a:rPr lang="en-US" dirty="0"/>
              <a:t> </a:t>
            </a:r>
            <a:r>
              <a:rPr lang="ru-RU" b="1" dirty="0"/>
              <a:t>знаний</a:t>
            </a:r>
            <a:r>
              <a:rPr lang="ru-RU" dirty="0"/>
              <a:t>,</a:t>
            </a:r>
            <a:r>
              <a:rPr lang="en-US" dirty="0"/>
              <a:t> </a:t>
            </a:r>
            <a:r>
              <a:rPr lang="ru-RU" dirty="0"/>
              <a:t>представлений</a:t>
            </a:r>
            <a:r>
              <a:rPr lang="en-US" dirty="0"/>
              <a:t> </a:t>
            </a:r>
            <a:r>
              <a:rPr lang="ru-RU" dirty="0"/>
              <a:t>о</a:t>
            </a:r>
            <a:r>
              <a:rPr lang="en-US" dirty="0"/>
              <a:t> </a:t>
            </a:r>
            <a:r>
              <a:rPr lang="ru-RU" dirty="0"/>
              <a:t>системе ценностей гражданина России;</a:t>
            </a:r>
          </a:p>
          <a:p>
            <a:pPr lvl="0"/>
            <a:r>
              <a:rPr lang="ru-RU" dirty="0"/>
              <a:t>Сформированность</a:t>
            </a:r>
            <a:r>
              <a:rPr lang="en-US" dirty="0"/>
              <a:t> </a:t>
            </a:r>
            <a:r>
              <a:rPr lang="ru-RU" dirty="0"/>
              <a:t>позитивной</a:t>
            </a:r>
            <a:r>
              <a:rPr lang="en-US" dirty="0"/>
              <a:t> </a:t>
            </a:r>
            <a:r>
              <a:rPr lang="ru-RU" b="1" dirty="0"/>
              <a:t>внутренней</a:t>
            </a:r>
            <a:r>
              <a:rPr lang="en-US" b="1" dirty="0"/>
              <a:t> </a:t>
            </a:r>
            <a:r>
              <a:rPr lang="ru-RU" b="1" dirty="0"/>
              <a:t>позиции</a:t>
            </a:r>
            <a:r>
              <a:rPr lang="en-US" b="1" dirty="0"/>
              <a:t> </a:t>
            </a:r>
            <a:r>
              <a:rPr lang="ru-RU" dirty="0"/>
              <a:t>личности</a:t>
            </a:r>
            <a:r>
              <a:rPr lang="en-US" dirty="0"/>
              <a:t> </a:t>
            </a:r>
            <a:r>
              <a:rPr lang="ru-RU" dirty="0"/>
              <a:t>обучающихся в отношении системы ценностей гражданина России;</a:t>
            </a:r>
          </a:p>
          <a:p>
            <a:pPr lvl="0"/>
            <a:r>
              <a:rPr lang="ru-RU" dirty="0"/>
              <a:t>Наличие</a:t>
            </a:r>
            <a:r>
              <a:rPr lang="en-US" dirty="0"/>
              <a:t> </a:t>
            </a:r>
            <a:r>
              <a:rPr lang="ru-RU" b="1" dirty="0"/>
              <a:t>опыта</a:t>
            </a:r>
            <a:r>
              <a:rPr lang="en-US" b="1" dirty="0"/>
              <a:t> </a:t>
            </a:r>
            <a:r>
              <a:rPr lang="ru-RU" b="1" dirty="0"/>
              <a:t>деятельности</a:t>
            </a:r>
            <a:r>
              <a:rPr lang="en-US" b="1" dirty="0"/>
              <a:t> </a:t>
            </a:r>
            <a:r>
              <a:rPr lang="ru-RU" dirty="0"/>
              <a:t>на</a:t>
            </a:r>
            <a:r>
              <a:rPr lang="en-US" dirty="0"/>
              <a:t> </a:t>
            </a:r>
            <a:r>
              <a:rPr lang="ru-RU" dirty="0"/>
              <a:t>основе</a:t>
            </a:r>
            <a:r>
              <a:rPr lang="en-US" dirty="0"/>
              <a:t> </a:t>
            </a:r>
            <a:r>
              <a:rPr lang="ru-RU" dirty="0"/>
              <a:t>системы</a:t>
            </a:r>
            <a:r>
              <a:rPr lang="en-US" dirty="0"/>
              <a:t> </a:t>
            </a:r>
            <a:r>
              <a:rPr lang="ru-RU" dirty="0"/>
              <a:t>ценностей</a:t>
            </a:r>
            <a:r>
              <a:rPr lang="en-US" dirty="0"/>
              <a:t> </a:t>
            </a:r>
            <a:r>
              <a:rPr lang="ru-RU" dirty="0"/>
              <a:t>гражданина России;</a:t>
            </a:r>
          </a:p>
          <a:p>
            <a:pPr lvl="0"/>
            <a:r>
              <a:rPr lang="ru-RU" dirty="0"/>
              <a:t>Сформированность</a:t>
            </a:r>
            <a:r>
              <a:rPr lang="en-US" dirty="0"/>
              <a:t> </a:t>
            </a:r>
            <a:r>
              <a:rPr lang="ru-RU" dirty="0"/>
              <a:t> </a:t>
            </a:r>
            <a:r>
              <a:rPr lang="ru-RU" b="1" dirty="0"/>
              <a:t>мотивации </a:t>
            </a:r>
            <a:r>
              <a:rPr lang="ru-RU" dirty="0"/>
              <a:t>на работу по получаемой профессии.</a:t>
            </a:r>
          </a:p>
        </p:txBody>
      </p:sp>
    </p:spTree>
    <p:extLst>
      <p:ext uri="{BB962C8B-B14F-4D97-AF65-F5344CB8AC3E}">
        <p14:creationId xmlns:p14="http://schemas.microsoft.com/office/powerpoint/2010/main" val="53936928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11CA5BC8-880E-4594-A923-0613E8A0C2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407964"/>
            <a:ext cx="10972800" cy="5718202"/>
          </a:xfrm>
        </p:spPr>
        <p:txBody>
          <a:bodyPr>
            <a:normAutofit fontScale="92500"/>
          </a:bodyPr>
          <a:lstStyle/>
          <a:p>
            <a:r>
              <a:rPr lang="ru-RU" dirty="0"/>
              <a:t>Указом президента России </a:t>
            </a:r>
            <a:r>
              <a:rPr lang="ru-RU" dirty="0" err="1"/>
              <a:t>В.В.Путина</a:t>
            </a:r>
            <a:r>
              <a:rPr lang="ru-RU" dirty="0"/>
              <a:t> 9 ноября 2022 года в России утверждены </a:t>
            </a:r>
            <a:r>
              <a:rPr lang="ru-RU" b="1" dirty="0"/>
              <a:t>Основы государственной политики по сохранению и укреплению традиционных российских духовно-нравственных ценностей</a:t>
            </a:r>
            <a:r>
              <a:rPr lang="ru-RU" dirty="0"/>
              <a:t>. </a:t>
            </a:r>
          </a:p>
          <a:p>
            <a:r>
              <a:rPr lang="ru-RU" dirty="0"/>
              <a:t>К ним отнесены жизнь, достоинство, права и свободы человека, патриотизм, гражданственность, служение Отечеству и ответственность за его судьбу,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а также единство народов России.</a:t>
            </a:r>
          </a:p>
        </p:txBody>
      </p:sp>
    </p:spTree>
    <p:extLst>
      <p:ext uri="{BB962C8B-B14F-4D97-AF65-F5344CB8AC3E}">
        <p14:creationId xmlns:p14="http://schemas.microsoft.com/office/powerpoint/2010/main" val="3428384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392851-B108-414F-9106-17B68CAB8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200" dirty="0"/>
              <a:t>Разъяснения </a:t>
            </a:r>
            <a:r>
              <a:rPr lang="ru-RU" sz="2200" dirty="0" err="1"/>
              <a:t>Минпросвещения</a:t>
            </a:r>
            <a:r>
              <a:rPr lang="ru-RU" sz="2200" dirty="0"/>
              <a:t> РФ от 3 сентября 2021 г. «Разъяснения об организации классного руководства (кураторства) в группах образовательных организаций, реализующих образовательные программы СПО, в том числе программы профессионального обучения»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3D9AA0-02F1-4AE4-BA76-C2927184C9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/>
              <a:t>П. 11. Организация классного руководства (кураторства) в группах предусматривает создание условий </a:t>
            </a:r>
            <a:r>
              <a:rPr lang="ru-RU" b="1" dirty="0"/>
              <a:t>эффективной воспитательной деятельности</a:t>
            </a:r>
            <a:r>
              <a:rPr lang="ru-RU" dirty="0"/>
              <a:t> при реализации целей и задач воспитания и социализации обучающихся, установленных </a:t>
            </a:r>
            <a:r>
              <a:rPr lang="ru-RU" u="sng" dirty="0"/>
              <a:t>нормативными правовыми актами федерального и регионального уровней</a:t>
            </a:r>
            <a:r>
              <a:rPr lang="ru-RU" dirty="0"/>
              <a:t>, а также дополнительных задач </a:t>
            </a:r>
            <a:r>
              <a:rPr lang="ru-RU" u="sng" dirty="0"/>
              <a:t>с учетом </a:t>
            </a:r>
            <a:r>
              <a:rPr lang="ru-RU" dirty="0"/>
              <a:t>социально-экономической, социокультурной, демографической, криминогенной ситуации </a:t>
            </a:r>
            <a:r>
              <a:rPr lang="ru-RU" u="sng" dirty="0"/>
              <a:t>в конкретных муниципальных образованиях </a:t>
            </a:r>
            <a:r>
              <a:rPr lang="ru-RU" dirty="0"/>
              <a:t>и </a:t>
            </a:r>
            <a:r>
              <a:rPr lang="ru-RU" u="sng" dirty="0"/>
              <a:t>образовательных организациях </a:t>
            </a:r>
            <a:r>
              <a:rPr lang="ru-RU" dirty="0"/>
              <a:t>среднего профессионального образования.</a:t>
            </a:r>
          </a:p>
          <a:p>
            <a:r>
              <a:rPr lang="ru-RU" dirty="0"/>
              <a:t>П.12. </a:t>
            </a:r>
            <a:r>
              <a:rPr lang="ru-RU" b="1" dirty="0"/>
              <a:t>Содержанием воспитательной работы </a:t>
            </a:r>
            <a:r>
              <a:rPr lang="ru-RU" dirty="0"/>
              <a:t>педагогического работника, осуществляющего классное руководство (кураторство) в группах, является воспитательная работа, осуществляемая образовательной организацией в рамках утвержденных программы воспитания и календарного плана воспитательной работы.</a:t>
            </a:r>
          </a:p>
        </p:txBody>
      </p:sp>
    </p:spTree>
    <p:extLst>
      <p:ext uri="{BB962C8B-B14F-4D97-AF65-F5344CB8AC3E}">
        <p14:creationId xmlns:p14="http://schemas.microsoft.com/office/powerpoint/2010/main" val="732357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8564D9-364C-4B80-B1B4-59D108D353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Как оценить результативность?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7B4B314-EA3D-4DC3-BE0F-4AC1924F2B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4228"/>
            <a:ext cx="10972800" cy="4831937"/>
          </a:xfrm>
        </p:spPr>
        <p:txBody>
          <a:bodyPr>
            <a:normAutofit/>
          </a:bodyPr>
          <a:lstStyle/>
          <a:p>
            <a:r>
              <a:rPr lang="ru-RU" dirty="0"/>
              <a:t>Сформированность знаний – тестирование, анкетирование, результаты успеваемости по предметам.</a:t>
            </a:r>
          </a:p>
          <a:p>
            <a:r>
              <a:rPr lang="ru-RU" dirty="0"/>
              <a:t>Сформированность позитивной внутренней позиции – педагогическое наблюдение, тренинг, решение кейсов.</a:t>
            </a:r>
          </a:p>
          <a:p>
            <a:r>
              <a:rPr lang="ru-RU" dirty="0"/>
              <a:t> Наличие опыта деятельности – анализ участия в мероприятиях, рефлексия, анкетирование.</a:t>
            </a:r>
          </a:p>
          <a:p>
            <a:r>
              <a:rPr lang="ru-RU" dirty="0"/>
              <a:t>Сформированность  мотивации на работу по получаемой профессии – анкетирование, результаты успеваемости по специальности, участие в профессиональных конкурсах.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75810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75ADEE-1743-43E4-AC3B-214081F64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457196"/>
          </a:xfrm>
        </p:spPr>
        <p:txBody>
          <a:bodyPr>
            <a:normAutofit fontScale="90000"/>
          </a:bodyPr>
          <a:lstStyle/>
          <a:p>
            <a:r>
              <a:rPr lang="ru-RU" dirty="0"/>
              <a:t>Домашнее задание (до 12 декабря)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B5FBEC7-40B5-40FC-818D-B3BF50BBD0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28468"/>
            <a:ext cx="10972800" cy="5197697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dirty="0"/>
              <a:t>Изучить Положение о классном руководстве (кураторстве) своей ОО (указать в ДЗ ссылку на документ на сайте или приложить документ). </a:t>
            </a:r>
          </a:p>
          <a:p>
            <a:pPr marL="514350" indent="-514350">
              <a:buAutoNum type="arabicPeriod"/>
            </a:pPr>
            <a:r>
              <a:rPr lang="ru-RU" dirty="0"/>
              <a:t>Если в локальном акте закреплены критерии оценки эффективности, то оценить свою деятельность по этим критериям за 1 полугодие учебного года (индивидуально).</a:t>
            </a:r>
          </a:p>
          <a:p>
            <a:pPr marL="514350" indent="-514350">
              <a:buAutoNum type="arabicPeriod"/>
            </a:pPr>
            <a:r>
              <a:rPr lang="ru-RU" dirty="0"/>
              <a:t>Если в локальном акте нет критериев оценки эффективности, то использовать рекомендации СОИРО и разработать систему оценивания для своей ОО (группа слушателей)</a:t>
            </a:r>
          </a:p>
        </p:txBody>
      </p:sp>
    </p:spTree>
    <p:extLst>
      <p:ext uri="{BB962C8B-B14F-4D97-AF65-F5344CB8AC3E}">
        <p14:creationId xmlns:p14="http://schemas.microsoft.com/office/powerpoint/2010/main" val="93573169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71F28F39-4924-44BC-9381-5E6F94B5C8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703386"/>
            <a:ext cx="10972800" cy="5422780"/>
          </a:xfrm>
        </p:spPr>
        <p:txBody>
          <a:bodyPr/>
          <a:lstStyle/>
          <a:p>
            <a:pPr marL="0" indent="0" algn="ctr">
              <a:buNone/>
            </a:pPr>
            <a:endParaRPr lang="ru-RU" sz="4000" dirty="0"/>
          </a:p>
          <a:p>
            <a:pPr marL="0" indent="0" algn="ctr">
              <a:buNone/>
            </a:pPr>
            <a:r>
              <a:rPr lang="ru-RU" sz="5400" i="1" dirty="0"/>
              <a:t>Следующее занятие - 13 декабря</a:t>
            </a:r>
          </a:p>
          <a:p>
            <a:pPr marL="0" indent="0" algn="ctr">
              <a:buNone/>
            </a:pPr>
            <a:r>
              <a:rPr lang="ru-RU" sz="4400" i="1" dirty="0"/>
              <a:t>Тема</a:t>
            </a:r>
            <a:r>
              <a:rPr lang="ru-RU" sz="6000" i="1" dirty="0"/>
              <a:t> </a:t>
            </a:r>
            <a:r>
              <a:rPr lang="ru-RU" sz="4400" dirty="0"/>
              <a:t>«Самый классный </a:t>
            </a:r>
            <a:r>
              <a:rPr lang="ru-RU" sz="4400" dirty="0" err="1"/>
              <a:t>классный</a:t>
            </a:r>
            <a:r>
              <a:rPr lang="ru-RU" sz="4400" dirty="0"/>
              <a:t> </a:t>
            </a:r>
          </a:p>
          <a:p>
            <a:pPr marL="0" indent="0" algn="ctr">
              <a:buNone/>
            </a:pPr>
            <a:r>
              <a:rPr lang="ru-RU" sz="4400" dirty="0"/>
              <a:t>(адреса педагогического опыта)»</a:t>
            </a:r>
            <a:endParaRPr lang="ru-RU" sz="4400" i="1" dirty="0"/>
          </a:p>
          <a:p>
            <a:pPr marL="0" indent="0">
              <a:buNone/>
            </a:pPr>
            <a:r>
              <a:rPr lang="ru-RU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53968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212ED74-3D8C-4EE9-B8FE-C97D529D4D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2130936"/>
          </a:xfrm>
        </p:spPr>
        <p:txBody>
          <a:bodyPr>
            <a:noAutofit/>
          </a:bodyPr>
          <a:lstStyle/>
          <a:p>
            <a:br>
              <a:rPr lang="en-US" sz="2800" dirty="0"/>
            </a:br>
            <a:r>
              <a:rPr lang="ru-RU" sz="2400" dirty="0"/>
              <a:t>Раздел 6.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по организации работы педагогических работников, осуществляющих классное руководство в общеобразовательных организациях (письмо </a:t>
            </a:r>
            <a:r>
              <a:rPr lang="ru-RU" sz="2400" dirty="0" err="1"/>
              <a:t>Минпросвещения</a:t>
            </a:r>
            <a:r>
              <a:rPr lang="ru-RU" sz="2400" dirty="0"/>
              <a:t> России от 12 мая 2020 г. N ВБ-1011/08)</a:t>
            </a:r>
            <a:br>
              <a:rPr lang="ru-RU" sz="2400" dirty="0"/>
            </a:br>
            <a:endParaRPr lang="ru-RU" sz="24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15833AA-A8AC-48D7-B601-9F55D240C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2700997"/>
            <a:ext cx="10972800" cy="342516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Две группы критериев оценки эффективности: </a:t>
            </a:r>
          </a:p>
          <a:p>
            <a:r>
              <a:rPr lang="ru-RU" dirty="0"/>
              <a:t>критерии оценки процесса деятельности (анализ текущей работы классных руководителей), </a:t>
            </a:r>
          </a:p>
          <a:p>
            <a:r>
              <a:rPr lang="ru-RU" dirty="0"/>
              <a:t>критерии оценки результативности (оценка конечных результатов работы классного руководителя в области воспитания и социализации).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924744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38080F-9AE3-4962-A614-603704A80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74640"/>
            <a:ext cx="10972800" cy="485016"/>
          </a:xfrm>
        </p:spPr>
        <p:txBody>
          <a:bodyPr>
            <a:normAutofit fontScale="90000"/>
          </a:bodyPr>
          <a:lstStyle/>
          <a:p>
            <a:r>
              <a:rPr lang="ru-RU" sz="3200" b="1" dirty="0"/>
              <a:t>Критерии оценки процесса деятельности</a:t>
            </a:r>
            <a:endParaRPr lang="ru-RU" sz="3200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AAE5DEE3-4E41-4C7D-8DB7-AB7C88A2107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151" y="759657"/>
            <a:ext cx="11343249" cy="5823704"/>
          </a:xfrm>
        </p:spPr>
        <p:txBody>
          <a:bodyPr>
            <a:normAutofit fontScale="92500" lnSpcReduction="20000"/>
          </a:bodyPr>
          <a:lstStyle/>
          <a:p>
            <a:pPr lvl="0" algn="just"/>
            <a:r>
              <a:rPr lang="ru-RU" sz="3400" b="1" dirty="0"/>
              <a:t>Комплексность</a:t>
            </a:r>
            <a:r>
              <a:rPr lang="ru-RU" sz="3400" dirty="0"/>
              <a:t> как степень охвата в воспитательном процессе направлений, которые обозначены в нормативных документах (реализация мероприятий по каждому из направлений деятельности).</a:t>
            </a:r>
          </a:p>
          <a:p>
            <a:pPr lvl="0" algn="just"/>
            <a:r>
              <a:rPr lang="ru-RU" sz="3400" b="1" dirty="0"/>
              <a:t>Адресность</a:t>
            </a:r>
            <a:r>
              <a:rPr lang="ru-RU" sz="3400" dirty="0"/>
              <a:t> как степень учета в воспитательном процессе возрастных и личностных особенностей учащихся, характеристик группы.</a:t>
            </a:r>
          </a:p>
          <a:p>
            <a:pPr lvl="0" algn="just"/>
            <a:r>
              <a:rPr lang="ru-RU" sz="3400" b="1" dirty="0"/>
              <a:t>Инновационность</a:t>
            </a:r>
            <a:r>
              <a:rPr lang="ru-RU" sz="3400" dirty="0"/>
              <a:t> как степень использования новой по содержанию и формам подачи информации, интересных форм и методов взаимодействия, в том числе интернет-ресурсов, сетевых сообществ, ведения блогов и т. д. </a:t>
            </a:r>
          </a:p>
          <a:p>
            <a:pPr lvl="0" algn="just"/>
            <a:r>
              <a:rPr lang="ru-RU" sz="3400" b="1" dirty="0"/>
              <a:t>Системность </a:t>
            </a:r>
            <a:r>
              <a:rPr lang="ru-RU" sz="3400" dirty="0"/>
              <a:t>как степень вовлеченности в решение воспитательных задач разных субъектов воспитательного процесса.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34079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6C6792-1094-4A47-9FD3-C82871262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200" b="1" dirty="0"/>
              <a:t>КУРАТОР В СПО: ОСОБЕННОСТИ ВОСПИТАТЕЛЬНОЙ ДЕЯТЕЛЬНОСТИ В УСЛОВИЯХ ТРАНСФОРМАЦИИ СИСТЕМЫ ВОСПИТАНИЯ</a:t>
            </a:r>
            <a:br>
              <a:rPr lang="ru-RU" sz="2200" b="1" dirty="0"/>
            </a:br>
            <a:r>
              <a:rPr lang="ru-RU" sz="2200" dirty="0"/>
              <a:t>Методические рекомендации ГАУ ДПО «Саратовский областной ИРО», 2021 г.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228C25A-AF23-437F-8D85-9D6C146F27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учебные достижения обучающихся;</a:t>
            </a:r>
          </a:p>
          <a:p>
            <a:r>
              <a:rPr lang="ru-RU" dirty="0"/>
              <a:t>посещаемость занятий;</a:t>
            </a:r>
          </a:p>
          <a:p>
            <a:r>
              <a:rPr lang="ru-RU" dirty="0"/>
              <a:t>активность самоуправления группы;</a:t>
            </a:r>
          </a:p>
          <a:p>
            <a:r>
              <a:rPr lang="ru-RU" dirty="0"/>
              <a:t>организация индивидуальной и коллективной работы с родителями, обучающимися, сотрудниками колледжа;</a:t>
            </a:r>
          </a:p>
          <a:p>
            <a:r>
              <a:rPr lang="ru-RU" dirty="0"/>
              <a:t>соблюдение обучающимися группы законодательства РФ и нормативных документов учреждения СПО;</a:t>
            </a:r>
          </a:p>
          <a:p>
            <a:r>
              <a:rPr lang="ru-RU" dirty="0"/>
              <a:t>организация общественно-полезной деятельности;</a:t>
            </a:r>
          </a:p>
          <a:p>
            <a:r>
              <a:rPr lang="ru-RU" dirty="0"/>
              <a:t>оформление кураторской документации.</a:t>
            </a:r>
          </a:p>
        </p:txBody>
      </p:sp>
    </p:spTree>
    <p:extLst>
      <p:ext uri="{BB962C8B-B14F-4D97-AF65-F5344CB8AC3E}">
        <p14:creationId xmlns:p14="http://schemas.microsoft.com/office/powerpoint/2010/main" val="9808504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B12601A-F34C-4DC7-BFAA-0B4E1E7143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961" t="14957" r="33423" b="9929"/>
          <a:stretch/>
        </p:blipFill>
        <p:spPr>
          <a:xfrm>
            <a:off x="1291883" y="227467"/>
            <a:ext cx="9608234" cy="5807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78627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654FB487-4E93-46C9-95F4-65AEC96F4B0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53" t="38558" r="34000" b="14239"/>
          <a:stretch/>
        </p:blipFill>
        <p:spPr>
          <a:xfrm>
            <a:off x="689316" y="632338"/>
            <a:ext cx="10185010" cy="4713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897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8E4EAC24-2361-44D7-9FFD-CD2157F5C3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655" t="32607" r="32614" b="34557"/>
          <a:stretch/>
        </p:blipFill>
        <p:spPr>
          <a:xfrm>
            <a:off x="1927273" y="339143"/>
            <a:ext cx="8721970" cy="2741681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74AA9D4-B29B-489C-84D7-4109C6AF694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232" t="16258" r="33597" b="71215"/>
          <a:stretch/>
        </p:blipFill>
        <p:spPr>
          <a:xfrm>
            <a:off x="1237442" y="3601328"/>
            <a:ext cx="9411801" cy="1139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03161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8708348-9D25-4B50-9BE5-A2260A6ACA3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8423" t="29323" r="32731" b="13829"/>
          <a:stretch/>
        </p:blipFill>
        <p:spPr>
          <a:xfrm>
            <a:off x="1026942" y="254322"/>
            <a:ext cx="10410092" cy="5654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7568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419</TotalTime>
  <Words>686</Words>
  <Application>Microsoft Office PowerPoint</Application>
  <PresentationFormat>Широкоэкранный</PresentationFormat>
  <Paragraphs>47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7" baseType="lpstr">
      <vt:lpstr>Arial</vt:lpstr>
      <vt:lpstr>Calibri</vt:lpstr>
      <vt:lpstr>Calibri Light</vt:lpstr>
      <vt:lpstr>Тема Office</vt:lpstr>
      <vt:lpstr>1_Тема Office</vt:lpstr>
      <vt:lpstr>«Критерии эффективности деятельности куратора»</vt:lpstr>
      <vt:lpstr>Разъяснения Минпросвещения РФ от 3 сентября 2021 г. «Разъяснения об организации классного руководства (кураторства) в группах образовательных организаций, реализующих образовательные программы СПО, в том числе программы профессионального обучения»</vt:lpstr>
      <vt:lpstr> Раздел 6. Методические рекомендации органам исполнительной власти субъектов Российской Федерации, осуществляющим государственное управление в сфере образования, по организации работы педагогических работников, осуществляющих классное руководство в общеобразовательных организациях (письмо Минпросвещения России от 12 мая 2020 г. N ВБ-1011/08) </vt:lpstr>
      <vt:lpstr>Критерии оценки процесса деятельности</vt:lpstr>
      <vt:lpstr>КУРАТОР В СПО: ОСОБЕННОСТИ ВОСПИТАТЕЛЬНОЙ ДЕЯТЕЛЬНОСТИ В УСЛОВИЯХ ТРАНСФОРМАЦИИ СИСТЕМЫ ВОСПИТАНИЯ Методические рекомендации ГАУ ДПО «Саратовский областной ИРО», 2021 г.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Критерии оценки результативности</vt:lpstr>
      <vt:lpstr>Презентация PowerPoint</vt:lpstr>
      <vt:lpstr>Как оценить результативность?</vt:lpstr>
      <vt:lpstr>Домашнее задание (до 12 декабря)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«Классный руководитель  – координатор личностного роста»</dc:title>
  <dc:creator>User</dc:creator>
  <cp:lastModifiedBy>User</cp:lastModifiedBy>
  <cp:revision>42</cp:revision>
  <dcterms:created xsi:type="dcterms:W3CDTF">2021-04-13T18:06:49Z</dcterms:created>
  <dcterms:modified xsi:type="dcterms:W3CDTF">2022-11-21T21:04:27Z</dcterms:modified>
</cp:coreProperties>
</file>