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64" r:id="rId3"/>
    <p:sldId id="259" r:id="rId4"/>
    <p:sldId id="265" r:id="rId5"/>
    <p:sldId id="262" r:id="rId6"/>
    <p:sldId id="268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C8046-5490-4C18-9128-2C855A7D8737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EAEA8-07A9-4CBB-900E-A5AAF5BB60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C8046-5490-4C18-9128-2C855A7D8737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EAEA8-07A9-4CBB-900E-A5AAF5BB60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C8046-5490-4C18-9128-2C855A7D8737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EAEA8-07A9-4CBB-900E-A5AAF5BB60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C8046-5490-4C18-9128-2C855A7D8737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EAEA8-07A9-4CBB-900E-A5AAF5BB60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C8046-5490-4C18-9128-2C855A7D8737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EAEA8-07A9-4CBB-900E-A5AAF5BB60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C8046-5490-4C18-9128-2C855A7D8737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EAEA8-07A9-4CBB-900E-A5AAF5BB60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C8046-5490-4C18-9128-2C855A7D8737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EAEA8-07A9-4CBB-900E-A5AAF5BB60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C8046-5490-4C18-9128-2C855A7D8737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EAEA8-07A9-4CBB-900E-A5AAF5BB60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C8046-5490-4C18-9128-2C855A7D8737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EAEA8-07A9-4CBB-900E-A5AAF5BB60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C8046-5490-4C18-9128-2C855A7D8737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EAEA8-07A9-4CBB-900E-A5AAF5BB60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C8046-5490-4C18-9128-2C855A7D8737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EAEA8-07A9-4CBB-900E-A5AAF5BB60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AC8046-5490-4C18-9128-2C855A7D8737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EAEA8-07A9-4CBB-900E-A5AAF5BB604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3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0"/>
            <a:ext cx="9144000" cy="69098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763688" y="1556792"/>
            <a:ext cx="5400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  <a:latin typeface="Comic Sans MS" pitchFamily="66" charset="0"/>
              </a:rPr>
              <a:t>«О той, что дарует нам жизнь и тепло»</a:t>
            </a:r>
            <a:endParaRPr lang="ru-RU" sz="3200" dirty="0">
              <a:solidFill>
                <a:schemeClr val="accent5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03848" y="4221088"/>
            <a:ext cx="41764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</a:rPr>
              <a:t>29 ноября – День Матери </a:t>
            </a:r>
            <a:endParaRPr lang="ru-RU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ello_html_69984c7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619672" y="332656"/>
            <a:ext cx="49685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</a:rPr>
              <a:t>История создания праздника </a:t>
            </a:r>
            <a:b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</a:rPr>
              <a:t>День матери в России</a:t>
            </a:r>
            <a:endParaRPr lang="ru-RU" sz="20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07704" y="1340768"/>
            <a:ext cx="4968552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endParaRPr lang="ru-RU" sz="1400" dirty="0" smtClean="0">
              <a:solidFill>
                <a:schemeClr val="accent5">
                  <a:lumMod val="75000"/>
                </a:schemeClr>
              </a:solidFill>
              <a:latin typeface="Comic Sans MS" pitchFamily="66" charset="0"/>
            </a:endParaRPr>
          </a:p>
          <a:p>
            <a:pPr>
              <a:buNone/>
            </a:pPr>
            <a:endParaRPr lang="ru-RU" sz="1400" dirty="0" smtClean="0">
              <a:solidFill>
                <a:schemeClr val="accent5">
                  <a:lumMod val="75000"/>
                </a:schemeClr>
              </a:solidFill>
              <a:latin typeface="Comic Sans MS" pitchFamily="66" charset="0"/>
            </a:endParaRPr>
          </a:p>
          <a:p>
            <a:pPr>
              <a:buNone/>
            </a:pPr>
            <a:endParaRPr lang="ru-RU" sz="1600" dirty="0" smtClean="0">
              <a:solidFill>
                <a:schemeClr val="accent5">
                  <a:lumMod val="75000"/>
                </a:schemeClr>
              </a:solidFill>
              <a:latin typeface="Comic Sans MS" pitchFamily="66" charset="0"/>
            </a:endParaRPr>
          </a:p>
          <a:p>
            <a:pPr>
              <a:buNone/>
            </a:pPr>
            <a:endParaRPr lang="ru-RU" dirty="0" smtClean="0">
              <a:solidFill>
                <a:schemeClr val="accent5">
                  <a:lumMod val="75000"/>
                </a:schemeClr>
              </a:solidFill>
              <a:latin typeface="Comic Sans MS" pitchFamily="66" charset="0"/>
            </a:endParaRPr>
          </a:p>
          <a:p>
            <a:pPr>
              <a:buNone/>
            </a:pPr>
            <a:endParaRPr lang="ru-RU" dirty="0" smtClean="0">
              <a:solidFill>
                <a:schemeClr val="accent5">
                  <a:lumMod val="75000"/>
                </a:schemeClr>
              </a:solidFill>
              <a:latin typeface="Comic Sans MS" pitchFamily="66" charset="0"/>
            </a:endParaRPr>
          </a:p>
          <a:p>
            <a:pPr>
              <a:buNone/>
            </a:pPr>
            <a:endParaRPr lang="ru-RU" dirty="0" smtClean="0">
              <a:solidFill>
                <a:schemeClr val="accent5">
                  <a:lumMod val="75000"/>
                </a:schemeClr>
              </a:solidFill>
              <a:latin typeface="Comic Sans MS" pitchFamily="66" charset="0"/>
            </a:endParaRPr>
          </a:p>
          <a:p>
            <a:pPr>
              <a:buNone/>
            </a:pPr>
            <a:endParaRPr lang="ru-RU" dirty="0" smtClean="0">
              <a:solidFill>
                <a:schemeClr val="accent5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7" name="Рисунок 6" descr="незабудки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770683">
            <a:off x="6582554" y="241475"/>
            <a:ext cx="2383160" cy="187220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1979712" y="1268759"/>
            <a:ext cx="4878288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1500" dirty="0" smtClean="0">
                <a:solidFill>
                  <a:schemeClr val="accent5">
                    <a:lumMod val="75000"/>
                  </a:schemeClr>
                </a:solidFill>
                <a:latin typeface="Comic Sans MS" pitchFamily="66" charset="0"/>
              </a:rPr>
              <a:t>В России День матери стали отмечать сравнительно недавно. Установленный Указом Президента РФ Б.Н.Ельцина №120 от 30 января 1998 года "О Дне матери",он празднуется в последнее воскресенье ноября, воздавая должное материнскому труду и бескорыстной жертве матерей ради блага своих детей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Comic Sans MS" pitchFamily="66" charset="0"/>
              </a:rPr>
              <a:t>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835696" y="2996952"/>
            <a:ext cx="576064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1500" dirty="0" smtClean="0">
                <a:solidFill>
                  <a:schemeClr val="accent5">
                    <a:lumMod val="75000"/>
                  </a:schemeClr>
                </a:solidFill>
                <a:latin typeface="Comic Sans MS" pitchFamily="66" charset="0"/>
              </a:rPr>
              <a:t>	Впервые же праздник День матери (именно под таким названием) был проведён 30 октября 1988 года в школе №228 города Баку, его автор - </a:t>
            </a:r>
            <a:r>
              <a:rPr lang="ru-RU" sz="1500" dirty="0" err="1" smtClean="0">
                <a:solidFill>
                  <a:schemeClr val="accent5">
                    <a:lumMod val="75000"/>
                  </a:schemeClr>
                </a:solidFill>
                <a:latin typeface="Comic Sans MS" pitchFamily="66" charset="0"/>
              </a:rPr>
              <a:t>Эльмира</a:t>
            </a:r>
            <a:r>
              <a:rPr lang="ru-RU" sz="1500" dirty="0" smtClean="0">
                <a:solidFill>
                  <a:schemeClr val="accent5">
                    <a:lumMod val="75000"/>
                  </a:schemeClr>
                </a:solidFill>
                <a:latin typeface="Comic Sans MS" pitchFamily="66" charset="0"/>
              </a:rPr>
              <a:t> </a:t>
            </a:r>
            <a:r>
              <a:rPr lang="ru-RU" sz="1500" dirty="0" err="1" smtClean="0">
                <a:solidFill>
                  <a:schemeClr val="accent5">
                    <a:lumMod val="75000"/>
                  </a:schemeClr>
                </a:solidFill>
                <a:latin typeface="Comic Sans MS" pitchFamily="66" charset="0"/>
              </a:rPr>
              <a:t>Джавадовна</a:t>
            </a:r>
            <a:r>
              <a:rPr lang="ru-RU" sz="1500" dirty="0" smtClean="0">
                <a:solidFill>
                  <a:schemeClr val="accent5">
                    <a:lumMod val="75000"/>
                  </a:schemeClr>
                </a:solidFill>
                <a:latin typeface="Comic Sans MS" pitchFamily="66" charset="0"/>
              </a:rPr>
              <a:t> Гусейнова, учитель русского языка и литературы. </a:t>
            </a:r>
          </a:p>
          <a:p>
            <a:pPr lvl="0"/>
            <a:r>
              <a:rPr lang="ru-RU" sz="1500" dirty="0" err="1" smtClean="0">
                <a:solidFill>
                  <a:schemeClr val="accent5">
                    <a:lumMod val="75000"/>
                  </a:schemeClr>
                </a:solidFill>
                <a:latin typeface="Comic Sans MS" pitchFamily="66" charset="0"/>
              </a:rPr>
              <a:t>Эльмира</a:t>
            </a:r>
            <a:r>
              <a:rPr lang="ru-RU" sz="1500" dirty="0" smtClean="0">
                <a:solidFill>
                  <a:schemeClr val="accent5">
                    <a:lumMod val="75000"/>
                  </a:schemeClr>
                </a:solidFill>
                <a:latin typeface="Comic Sans MS" pitchFamily="66" charset="0"/>
              </a:rPr>
              <a:t> Гусейнова ежегодно проводила праздник День матери в Баку, а затем в Ставрополе. Добрая традиция была подхвачена многими школами страны и постепенно праздник стал всенародным. </a:t>
            </a:r>
          </a:p>
          <a:p>
            <a:pPr lvl="0"/>
            <a:r>
              <a:rPr lang="ru-RU" sz="1500" dirty="0" smtClean="0">
                <a:solidFill>
                  <a:schemeClr val="accent5">
                    <a:lumMod val="75000"/>
                  </a:schemeClr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	Символ этого праздника – незабудка. Такой цветок был выбран неспроста, так как согласно народным традициям, именно незабудка могла возвратить память тем людям, которые забыли о своих родных и близких.</a:t>
            </a:r>
            <a:endParaRPr lang="ru-RU" sz="1500" dirty="0" smtClean="0">
              <a:solidFill>
                <a:schemeClr val="accent5">
                  <a:lumMod val="75000"/>
                </a:schemeClr>
              </a:solidFill>
              <a:latin typeface="Comic Sans MS" pitchFamily="66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476672"/>
            <a:ext cx="4464496" cy="432048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Притча о матери</a:t>
            </a:r>
            <a:endParaRPr lang="ru-RU" sz="2000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4" name="Содержимое 3" descr="https://4.bp.blogspot.com/-uVeJsyFAjcM/UpEP-h14FVI/AAAAAAAAFOw/uOvql-mp-K4/s320/473464262.gif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372200" y="548680"/>
            <a:ext cx="2471936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539552" y="1124745"/>
            <a:ext cx="561662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500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r>
              <a:rPr lang="ru-RU" sz="1500" dirty="0" smtClean="0">
                <a:solidFill>
                  <a:srgbClr val="0070C0"/>
                </a:solidFill>
                <a:latin typeface="Comic Sans MS" pitchFamily="66" charset="0"/>
              </a:rPr>
              <a:t>За </a:t>
            </a:r>
            <a:r>
              <a:rPr lang="ru-RU" sz="1500" dirty="0">
                <a:solidFill>
                  <a:srgbClr val="0070C0"/>
                </a:solidFill>
                <a:latin typeface="Comic Sans MS" pitchFamily="66" charset="0"/>
              </a:rPr>
              <a:t>день до своего рождения ребенок спросил у Бога:</a:t>
            </a:r>
            <a:r>
              <a:rPr lang="ru-RU" sz="1500" dirty="0" smtClean="0">
                <a:solidFill>
                  <a:srgbClr val="0070C0"/>
                </a:solidFill>
                <a:latin typeface="Comic Sans MS" pitchFamily="66" charset="0"/>
              </a:rPr>
              <a:t/>
            </a:r>
            <a:br>
              <a:rPr lang="ru-RU" sz="1500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ru-RU" sz="1500" dirty="0">
                <a:solidFill>
                  <a:srgbClr val="0070C0"/>
                </a:solidFill>
                <a:latin typeface="Comic Sans MS" pitchFamily="66" charset="0"/>
              </a:rPr>
              <a:t>- Говорят, завтра меня посылают на Землю. Как же я буду там жить, ведь я так мал и беззащитен?</a:t>
            </a:r>
            <a:r>
              <a:rPr lang="ru-RU" sz="1500" dirty="0" smtClean="0">
                <a:solidFill>
                  <a:srgbClr val="0070C0"/>
                </a:solidFill>
                <a:latin typeface="Comic Sans MS" pitchFamily="66" charset="0"/>
              </a:rPr>
              <a:t/>
            </a:r>
            <a:br>
              <a:rPr lang="ru-RU" sz="1500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ru-RU" sz="1500" dirty="0">
                <a:solidFill>
                  <a:srgbClr val="0070C0"/>
                </a:solidFill>
                <a:latin typeface="Comic Sans MS" pitchFamily="66" charset="0"/>
              </a:rPr>
              <a:t>Бог ответил:</a:t>
            </a:r>
            <a:r>
              <a:rPr lang="ru-RU" sz="1500" dirty="0" smtClean="0">
                <a:solidFill>
                  <a:srgbClr val="0070C0"/>
                </a:solidFill>
                <a:latin typeface="Comic Sans MS" pitchFamily="66" charset="0"/>
              </a:rPr>
              <a:t/>
            </a:r>
            <a:br>
              <a:rPr lang="ru-RU" sz="1500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ru-RU" sz="1500" dirty="0">
                <a:solidFill>
                  <a:srgbClr val="0070C0"/>
                </a:solidFill>
                <a:latin typeface="Comic Sans MS" pitchFamily="66" charset="0"/>
              </a:rPr>
              <a:t>- Я подарю тебе ангела, который будет ждать тебя и заботиться о тебе.</a:t>
            </a:r>
            <a:r>
              <a:rPr lang="ru-RU" sz="1500" dirty="0" smtClean="0">
                <a:solidFill>
                  <a:srgbClr val="0070C0"/>
                </a:solidFill>
                <a:latin typeface="Comic Sans MS" pitchFamily="66" charset="0"/>
              </a:rPr>
              <a:t/>
            </a:r>
            <a:br>
              <a:rPr lang="ru-RU" sz="1500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ru-RU" sz="1500" dirty="0">
                <a:solidFill>
                  <a:srgbClr val="0070C0"/>
                </a:solidFill>
                <a:latin typeface="Comic Sans MS" pitchFamily="66" charset="0"/>
              </a:rPr>
              <a:t>Ребенок задумался, затем сказал снова:</a:t>
            </a:r>
            <a:r>
              <a:rPr lang="ru-RU" sz="1500" dirty="0" smtClean="0">
                <a:solidFill>
                  <a:srgbClr val="0070C0"/>
                </a:solidFill>
                <a:latin typeface="Comic Sans MS" pitchFamily="66" charset="0"/>
              </a:rPr>
              <a:t/>
            </a:r>
            <a:br>
              <a:rPr lang="ru-RU" sz="1500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ru-RU" sz="1500" dirty="0">
                <a:solidFill>
                  <a:srgbClr val="0070C0"/>
                </a:solidFill>
                <a:latin typeface="Comic Sans MS" pitchFamily="66" charset="0"/>
              </a:rPr>
              <a:t>- Здесь на Небесах я лишь пою и смеюсь, этого достаточно мне для счастья.</a:t>
            </a:r>
            <a:r>
              <a:rPr lang="ru-RU" sz="1500" dirty="0" smtClean="0">
                <a:solidFill>
                  <a:srgbClr val="0070C0"/>
                </a:solidFill>
                <a:latin typeface="Comic Sans MS" pitchFamily="66" charset="0"/>
              </a:rPr>
              <a:t/>
            </a:r>
            <a:br>
              <a:rPr lang="ru-RU" sz="1500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ru-RU" sz="1500" dirty="0">
                <a:solidFill>
                  <a:srgbClr val="0070C0"/>
                </a:solidFill>
                <a:latin typeface="Comic Sans MS" pitchFamily="66" charset="0"/>
              </a:rPr>
              <a:t>Бог ответил:</a:t>
            </a:r>
            <a:r>
              <a:rPr lang="ru-RU" sz="1500" dirty="0" smtClean="0">
                <a:solidFill>
                  <a:srgbClr val="0070C0"/>
                </a:solidFill>
                <a:latin typeface="Comic Sans MS" pitchFamily="66" charset="0"/>
              </a:rPr>
              <a:t/>
            </a:r>
            <a:br>
              <a:rPr lang="ru-RU" sz="1500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ru-RU" sz="1500" dirty="0">
                <a:solidFill>
                  <a:srgbClr val="0070C0"/>
                </a:solidFill>
                <a:latin typeface="Comic Sans MS" pitchFamily="66" charset="0"/>
              </a:rPr>
              <a:t>- Твой ангел будет петь и улыбаться для тебя, ты почувствуешь его любовь и будешь счастлив</a:t>
            </a:r>
            <a:r>
              <a:rPr lang="ru-RU" sz="1500" dirty="0" smtClean="0">
                <a:solidFill>
                  <a:srgbClr val="0070C0"/>
                </a:solidFill>
                <a:latin typeface="Comic Sans MS" pitchFamily="66" charset="0"/>
              </a:rPr>
              <a:t>.</a:t>
            </a:r>
            <a:br>
              <a:rPr lang="ru-RU" sz="1500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ru-RU" sz="1500" dirty="0">
                <a:solidFill>
                  <a:srgbClr val="0070C0"/>
                </a:solidFill>
                <a:latin typeface="Comic Sans MS" pitchFamily="66" charset="0"/>
              </a:rPr>
              <a:t>Затем ребенок спросил:</a:t>
            </a:r>
            <a:r>
              <a:rPr lang="ru-RU" sz="1500" dirty="0" smtClean="0">
                <a:solidFill>
                  <a:srgbClr val="0070C0"/>
                </a:solidFill>
                <a:latin typeface="Comic Sans MS" pitchFamily="66" charset="0"/>
              </a:rPr>
              <a:t/>
            </a:r>
            <a:br>
              <a:rPr lang="ru-RU" sz="1500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ru-RU" sz="1500" dirty="0">
                <a:solidFill>
                  <a:srgbClr val="0070C0"/>
                </a:solidFill>
                <a:latin typeface="Comic Sans MS" pitchFamily="66" charset="0"/>
              </a:rPr>
              <a:t>- Я слышал, что на Земле есть зло. Кто защитит меня?</a:t>
            </a:r>
            <a:r>
              <a:rPr lang="ru-RU" sz="1500" dirty="0" smtClean="0">
                <a:solidFill>
                  <a:srgbClr val="0070C0"/>
                </a:solidFill>
                <a:latin typeface="Comic Sans MS" pitchFamily="66" charset="0"/>
              </a:rPr>
              <a:t/>
            </a:r>
            <a:br>
              <a:rPr lang="ru-RU" sz="1500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ru-RU" sz="1500" dirty="0">
                <a:solidFill>
                  <a:srgbClr val="0070C0"/>
                </a:solidFill>
                <a:latin typeface="Comic Sans MS" pitchFamily="66" charset="0"/>
              </a:rPr>
              <a:t>- Твой ангел защитит тебя, даже рискуя собственной жизнью.</a:t>
            </a:r>
            <a:r>
              <a:rPr lang="ru-RU" sz="1500" dirty="0" smtClean="0">
                <a:solidFill>
                  <a:srgbClr val="0070C0"/>
                </a:solidFill>
                <a:latin typeface="Comic Sans MS" pitchFamily="66" charset="0"/>
              </a:rPr>
              <a:t/>
            </a:r>
            <a:br>
              <a:rPr lang="ru-RU" sz="1500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ru-RU" sz="1500" dirty="0" smtClean="0">
                <a:solidFill>
                  <a:srgbClr val="0070C0"/>
                </a:solidFill>
                <a:latin typeface="Comic Sans MS" pitchFamily="66" charset="0"/>
              </a:rPr>
              <a:t>- </a:t>
            </a:r>
            <a:r>
              <a:rPr lang="ru-RU" sz="1500" dirty="0">
                <a:solidFill>
                  <a:srgbClr val="0070C0"/>
                </a:solidFill>
                <a:latin typeface="Comic Sans MS" pitchFamily="66" charset="0"/>
              </a:rPr>
              <a:t>Боже, скажи же мне, как зовут моего ангела?</a:t>
            </a:r>
            <a:r>
              <a:rPr lang="ru-RU" sz="1500" dirty="0" smtClean="0">
                <a:solidFill>
                  <a:srgbClr val="0070C0"/>
                </a:solidFill>
                <a:latin typeface="Comic Sans MS" pitchFamily="66" charset="0"/>
              </a:rPr>
              <a:t/>
            </a:r>
            <a:br>
              <a:rPr lang="ru-RU" sz="1500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ru-RU" sz="1500" dirty="0">
                <a:solidFill>
                  <a:srgbClr val="0070C0"/>
                </a:solidFill>
                <a:latin typeface="Comic Sans MS" pitchFamily="66" charset="0"/>
              </a:rPr>
              <a:t>- Его имя не имеет значения. Ты будешь просто </a:t>
            </a:r>
            <a:r>
              <a:rPr lang="ru-RU" sz="1500" dirty="0" smtClean="0">
                <a:solidFill>
                  <a:srgbClr val="0070C0"/>
                </a:solidFill>
                <a:latin typeface="Comic Sans MS" pitchFamily="66" charset="0"/>
              </a:rPr>
              <a:t>называть его Мама.</a:t>
            </a:r>
            <a:endParaRPr lang="ru-RU" sz="1500" dirty="0">
              <a:solidFill>
                <a:srgbClr val="0070C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ello_html_69984c7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835696" y="476672"/>
            <a:ext cx="499509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Афоризмы знаменитых людей о маме</a:t>
            </a:r>
            <a:endParaRPr lang="ru-RU" sz="2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35696" y="980728"/>
            <a:ext cx="5616624" cy="5150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r>
              <a:rPr lang="ru-RU" sz="1600" dirty="0" smtClean="0">
                <a:solidFill>
                  <a:srgbClr val="0070C0"/>
                </a:solidFill>
                <a:latin typeface="Comic Sans MS" pitchFamily="66" charset="0"/>
              </a:rPr>
              <a:t>	Быть мамой — это ответственность, предназначение, долг и великая любовь. Никем и никогда мать заменить нельзя. Когда человеку трудно, то он вслух или мысленно произносит волшебное слово мама. Потому, что с младенческих лет знает — мать всегда придет на помощь. </a:t>
            </a:r>
          </a:p>
          <a:p>
            <a:pPr>
              <a:lnSpc>
                <a:spcPts val="2640"/>
              </a:lnSpc>
            </a:pPr>
            <a:r>
              <a:rPr lang="ru-RU" sz="2000" dirty="0" smtClean="0">
                <a:solidFill>
                  <a:srgbClr val="0070C0"/>
                </a:solidFill>
                <a:latin typeface="Gabriola" pitchFamily="82" charset="0"/>
              </a:rPr>
              <a:t>«Никакое стороннее сердце не может заменить ребенку сердце матери.» </a:t>
            </a:r>
            <a:r>
              <a:rPr lang="ru-RU" dirty="0" smtClean="0">
                <a:solidFill>
                  <a:srgbClr val="0070C0"/>
                </a:solidFill>
                <a:latin typeface="Gabriola" pitchFamily="82" charset="0"/>
              </a:rPr>
              <a:t>Николай Лесков</a:t>
            </a:r>
            <a:r>
              <a:rPr lang="ru-RU" sz="2000" dirty="0" smtClean="0">
                <a:solidFill>
                  <a:srgbClr val="0070C0"/>
                </a:solidFill>
                <a:latin typeface="Gabriola" pitchFamily="82" charset="0"/>
              </a:rPr>
              <a:t/>
            </a:r>
            <a:br>
              <a:rPr lang="ru-RU" sz="2000" dirty="0" smtClean="0">
                <a:solidFill>
                  <a:srgbClr val="0070C0"/>
                </a:solidFill>
                <a:latin typeface="Gabriola" pitchFamily="82" charset="0"/>
              </a:rPr>
            </a:br>
            <a:r>
              <a:rPr lang="ru-RU" sz="2000" dirty="0" smtClean="0">
                <a:solidFill>
                  <a:srgbClr val="0070C0"/>
                </a:solidFill>
                <a:latin typeface="Gabriola" pitchFamily="82" charset="0"/>
              </a:rPr>
              <a:t>«Сердце матери — это бездна, в глубине которой всегда найдется прощение.» </a:t>
            </a:r>
            <a:r>
              <a:rPr lang="ru-RU" dirty="0" smtClean="0">
                <a:solidFill>
                  <a:srgbClr val="0070C0"/>
                </a:solidFill>
                <a:latin typeface="Gabriola" pitchFamily="82" charset="0"/>
              </a:rPr>
              <a:t>Оноре де Бальзак</a:t>
            </a:r>
          </a:p>
          <a:p>
            <a:pPr>
              <a:lnSpc>
                <a:spcPts val="2640"/>
              </a:lnSpc>
            </a:pPr>
            <a:r>
              <a:rPr lang="ru-RU" sz="2000" dirty="0" smtClean="0">
                <a:solidFill>
                  <a:srgbClr val="0070C0"/>
                </a:solidFill>
                <a:latin typeface="Gabriola" pitchFamily="82" charset="0"/>
              </a:rPr>
              <a:t>«Любовь матери всесильна, первобытна, эгоистична и в то же время бескорыстна. Она ни от чего не зависит.» </a:t>
            </a:r>
            <a:r>
              <a:rPr lang="ru-RU" dirty="0" smtClean="0">
                <a:solidFill>
                  <a:srgbClr val="0070C0"/>
                </a:solidFill>
                <a:latin typeface="Gabriola" pitchFamily="82" charset="0"/>
              </a:rPr>
              <a:t>Теодор Драйзер</a:t>
            </a:r>
            <a:br>
              <a:rPr lang="ru-RU" dirty="0" smtClean="0">
                <a:solidFill>
                  <a:srgbClr val="0070C0"/>
                </a:solidFill>
                <a:latin typeface="Gabriola" pitchFamily="82" charset="0"/>
              </a:rPr>
            </a:br>
            <a:r>
              <a:rPr lang="ru-RU" dirty="0" smtClean="0">
                <a:solidFill>
                  <a:srgbClr val="0070C0"/>
                </a:solidFill>
                <a:latin typeface="Gabriola" pitchFamily="82" charset="0"/>
              </a:rPr>
              <a:t>«</a:t>
            </a:r>
            <a:r>
              <a:rPr lang="ru-RU" sz="2000" dirty="0" smtClean="0">
                <a:solidFill>
                  <a:srgbClr val="0070C0"/>
                </a:solidFill>
                <a:latin typeface="Gabriola" pitchFamily="82" charset="0"/>
              </a:rPr>
              <a:t>Все прекрасное в человеке — от лучей солнца и от молока Матери.» </a:t>
            </a:r>
            <a:r>
              <a:rPr lang="ru-RU" dirty="0" smtClean="0">
                <a:solidFill>
                  <a:srgbClr val="0070C0"/>
                </a:solidFill>
                <a:latin typeface="Gabriola" pitchFamily="82" charset="0"/>
              </a:rPr>
              <a:t>Максим Горький</a:t>
            </a:r>
          </a:p>
          <a:p>
            <a:pPr>
              <a:lnSpc>
                <a:spcPts val="2640"/>
              </a:lnSpc>
            </a:pPr>
            <a:r>
              <a:rPr lang="ru-RU" sz="2000" dirty="0" smtClean="0">
                <a:solidFill>
                  <a:srgbClr val="0070C0"/>
                </a:solidFill>
                <a:latin typeface="Gabriola" pitchFamily="82" charset="0"/>
              </a:rPr>
              <a:t>«Материнские руки — воплощение нежности.» </a:t>
            </a:r>
            <a:r>
              <a:rPr lang="ru-RU" dirty="0" smtClean="0">
                <a:solidFill>
                  <a:srgbClr val="0070C0"/>
                </a:solidFill>
                <a:latin typeface="Gabriola" pitchFamily="82" charset="0"/>
              </a:rPr>
              <a:t>Виктор Гюго</a:t>
            </a:r>
            <a:r>
              <a:rPr lang="ru-RU" sz="2200" dirty="0" smtClean="0">
                <a:solidFill>
                  <a:srgbClr val="0070C0"/>
                </a:solidFill>
                <a:latin typeface="Gabriola" pitchFamily="82" charset="0"/>
              </a:rPr>
              <a:t/>
            </a:r>
            <a:br>
              <a:rPr lang="ru-RU" sz="2200" dirty="0" smtClean="0">
                <a:solidFill>
                  <a:srgbClr val="0070C0"/>
                </a:solidFill>
                <a:latin typeface="Gabriola" pitchFamily="82" charset="0"/>
              </a:rPr>
            </a:br>
            <a:endParaRPr lang="ru-RU" sz="2200" dirty="0">
              <a:solidFill>
                <a:srgbClr val="0070C0"/>
              </a:solidFill>
              <a:latin typeface="Gabriola" pitchFamily="82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74638"/>
            <a:ext cx="7128792" cy="1138138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Рекомендательный список литературы</a:t>
            </a:r>
            <a:b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на тему «Образ матери в художественной литературе»</a:t>
            </a:r>
            <a:b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</a:br>
            <a:endParaRPr lang="ru-RU" sz="2000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12160" y="1052736"/>
            <a:ext cx="2880320" cy="5544616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pPr>
              <a:buNone/>
            </a:pPr>
            <a:r>
              <a:rPr lang="ru-RU" sz="3700" dirty="0" smtClean="0">
                <a:latin typeface="Gabriola" pitchFamily="82" charset="0"/>
              </a:rPr>
              <a:t> </a:t>
            </a:r>
            <a:endParaRPr lang="ru-RU" sz="4800" dirty="0">
              <a:latin typeface="Gabriola" pitchFamily="82" charset="0"/>
            </a:endParaRPr>
          </a:p>
          <a:p>
            <a:pPr>
              <a:buNone/>
            </a:pPr>
            <a:r>
              <a:rPr lang="ru-RU" sz="4800" dirty="0" smtClean="0">
                <a:latin typeface="Gabriola" pitchFamily="82" charset="0"/>
              </a:rPr>
              <a:t>	</a:t>
            </a:r>
            <a:endParaRPr lang="ru-RU" sz="4800" dirty="0">
              <a:latin typeface="Gabriola" pitchFamily="82" charset="0"/>
            </a:endParaRPr>
          </a:p>
        </p:txBody>
      </p:sp>
      <p:pic>
        <p:nvPicPr>
          <p:cNvPr id="12" name="Рисунок 11" descr="Мама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1052736"/>
            <a:ext cx="2324224" cy="31683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395536" y="1529707"/>
            <a:ext cx="6696744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Айтматов Ч. Материнское поле: повесть.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Белов В. Даня: рассказ.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Берггольц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 О. Письмо на Каму: стихотворение.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Бунин И. Мать: стихотворение.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Горький М. Мать: роман.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Дементьев А. Баллада о матери; Памяти мамы.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Евтушенко Е. Уходят матери: стихотворение.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Есенин С. Письмо матери.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Закруткин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 В. Матерь человеческая: повесть.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Исаковский М. Матери. Памяти матери. Русской женщине: стихотворения..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Мать: Сборник стихотворений русских и советских поэтов о матери.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Некрасов Н. Кому на Руси жить хорошо: поэма.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Паустовский К. Телеграмма: рассказ.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Распутин В. Последний срок: повесть.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Рубцов Н. Памяти матери: стихотворение.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Смеляков Я. Вот опять ты мне вспомнилась, мама…: стихотворение</a:t>
            </a:r>
            <a:r>
              <a:rPr lang="ru-RU" sz="1500" dirty="0" smtClean="0">
                <a:solidFill>
                  <a:srgbClr val="0070C0"/>
                </a:solidFill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Шукшин В. Боря; Материнское сердце; Сны матери; повести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Comic Sans MS" pitchFamily="66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ello_html_69984c7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70466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835696" y="1772816"/>
            <a:ext cx="3168352" cy="447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900" dirty="0" smtClean="0">
                <a:solidFill>
                  <a:srgbClr val="0070C0"/>
                </a:solidFill>
                <a:latin typeface="Gabriola" pitchFamily="82" charset="0"/>
              </a:rPr>
              <a:t>Не обижайте матерей,</a:t>
            </a:r>
            <a:br>
              <a:rPr lang="ru-RU" sz="1900" dirty="0" smtClean="0">
                <a:solidFill>
                  <a:srgbClr val="0070C0"/>
                </a:solidFill>
                <a:latin typeface="Gabriola" pitchFamily="82" charset="0"/>
              </a:rPr>
            </a:br>
            <a:r>
              <a:rPr lang="ru-RU" sz="1900" dirty="0" smtClean="0">
                <a:solidFill>
                  <a:srgbClr val="0070C0"/>
                </a:solidFill>
                <a:latin typeface="Gabriola" pitchFamily="82" charset="0"/>
              </a:rPr>
              <a:t>На матерей не обижайтесь.</a:t>
            </a:r>
            <a:br>
              <a:rPr lang="ru-RU" sz="1900" dirty="0" smtClean="0">
                <a:solidFill>
                  <a:srgbClr val="0070C0"/>
                </a:solidFill>
                <a:latin typeface="Gabriola" pitchFamily="82" charset="0"/>
              </a:rPr>
            </a:br>
            <a:r>
              <a:rPr lang="ru-RU" sz="1900" dirty="0" smtClean="0">
                <a:solidFill>
                  <a:srgbClr val="0070C0"/>
                </a:solidFill>
                <a:latin typeface="Gabriola" pitchFamily="82" charset="0"/>
              </a:rPr>
              <a:t>Перед разлукой у дверей</a:t>
            </a:r>
            <a:br>
              <a:rPr lang="ru-RU" sz="1900" dirty="0" smtClean="0">
                <a:solidFill>
                  <a:srgbClr val="0070C0"/>
                </a:solidFill>
                <a:latin typeface="Gabriola" pitchFamily="82" charset="0"/>
              </a:rPr>
            </a:br>
            <a:r>
              <a:rPr lang="ru-RU" sz="1900" dirty="0" smtClean="0">
                <a:solidFill>
                  <a:srgbClr val="0070C0"/>
                </a:solidFill>
                <a:latin typeface="Gabriola" pitchFamily="82" charset="0"/>
              </a:rPr>
              <a:t>Нежнее с ними попрощайтесь</a:t>
            </a:r>
            <a:br>
              <a:rPr lang="ru-RU" sz="1900" dirty="0" smtClean="0">
                <a:solidFill>
                  <a:srgbClr val="0070C0"/>
                </a:solidFill>
                <a:latin typeface="Gabriola" pitchFamily="82" charset="0"/>
              </a:rPr>
            </a:br>
            <a:r>
              <a:rPr lang="ru-RU" sz="1900" dirty="0" smtClean="0">
                <a:solidFill>
                  <a:srgbClr val="0070C0"/>
                </a:solidFill>
                <a:latin typeface="Gabriola" pitchFamily="82" charset="0"/>
              </a:rPr>
              <a:t/>
            </a:r>
            <a:br>
              <a:rPr lang="ru-RU" sz="1900" dirty="0" smtClean="0">
                <a:solidFill>
                  <a:srgbClr val="0070C0"/>
                </a:solidFill>
                <a:latin typeface="Gabriola" pitchFamily="82" charset="0"/>
              </a:rPr>
            </a:br>
            <a:r>
              <a:rPr lang="ru-RU" sz="1900" dirty="0" smtClean="0">
                <a:solidFill>
                  <a:srgbClr val="0070C0"/>
                </a:solidFill>
                <a:latin typeface="Gabriola" pitchFamily="82" charset="0"/>
              </a:rPr>
              <a:t>И уходить за поворот</a:t>
            </a:r>
            <a:br>
              <a:rPr lang="ru-RU" sz="1900" dirty="0" smtClean="0">
                <a:solidFill>
                  <a:srgbClr val="0070C0"/>
                </a:solidFill>
                <a:latin typeface="Gabriola" pitchFamily="82" charset="0"/>
              </a:rPr>
            </a:br>
            <a:r>
              <a:rPr lang="ru-RU" sz="1900" dirty="0" smtClean="0">
                <a:solidFill>
                  <a:srgbClr val="0070C0"/>
                </a:solidFill>
                <a:latin typeface="Gabriola" pitchFamily="82" charset="0"/>
              </a:rPr>
              <a:t>Вы не спешите, не спешите</a:t>
            </a:r>
            <a:br>
              <a:rPr lang="ru-RU" sz="1900" dirty="0" smtClean="0">
                <a:solidFill>
                  <a:srgbClr val="0070C0"/>
                </a:solidFill>
                <a:latin typeface="Gabriola" pitchFamily="82" charset="0"/>
              </a:rPr>
            </a:br>
            <a:r>
              <a:rPr lang="ru-RU" sz="1900" dirty="0" smtClean="0">
                <a:solidFill>
                  <a:srgbClr val="0070C0"/>
                </a:solidFill>
                <a:latin typeface="Gabriola" pitchFamily="82" charset="0"/>
              </a:rPr>
              <a:t>И ей, стоящей у ворот,</a:t>
            </a:r>
            <a:br>
              <a:rPr lang="ru-RU" sz="1900" dirty="0" smtClean="0">
                <a:solidFill>
                  <a:srgbClr val="0070C0"/>
                </a:solidFill>
                <a:latin typeface="Gabriola" pitchFamily="82" charset="0"/>
              </a:rPr>
            </a:br>
            <a:r>
              <a:rPr lang="ru-RU" sz="1900" dirty="0" smtClean="0">
                <a:solidFill>
                  <a:srgbClr val="0070C0"/>
                </a:solidFill>
                <a:latin typeface="Gabriola" pitchFamily="82" charset="0"/>
              </a:rPr>
              <a:t>Остановившись, помашите.</a:t>
            </a:r>
            <a:br>
              <a:rPr lang="ru-RU" sz="1900" dirty="0" smtClean="0">
                <a:solidFill>
                  <a:srgbClr val="0070C0"/>
                </a:solidFill>
                <a:latin typeface="Gabriola" pitchFamily="82" charset="0"/>
              </a:rPr>
            </a:br>
            <a:r>
              <a:rPr lang="ru-RU" sz="1900" dirty="0" smtClean="0">
                <a:solidFill>
                  <a:srgbClr val="0070C0"/>
                </a:solidFill>
                <a:latin typeface="Gabriola" pitchFamily="82" charset="0"/>
              </a:rPr>
              <a:t/>
            </a:r>
            <a:br>
              <a:rPr lang="ru-RU" sz="1900" dirty="0" smtClean="0">
                <a:solidFill>
                  <a:srgbClr val="0070C0"/>
                </a:solidFill>
                <a:latin typeface="Gabriola" pitchFamily="82" charset="0"/>
              </a:rPr>
            </a:br>
            <a:r>
              <a:rPr lang="ru-RU" sz="1900" dirty="0" smtClean="0">
                <a:solidFill>
                  <a:srgbClr val="0070C0"/>
                </a:solidFill>
                <a:latin typeface="Gabriola" pitchFamily="82" charset="0"/>
              </a:rPr>
              <a:t>Вздыхают матери в тиши,</a:t>
            </a:r>
            <a:br>
              <a:rPr lang="ru-RU" sz="1900" dirty="0" smtClean="0">
                <a:solidFill>
                  <a:srgbClr val="0070C0"/>
                </a:solidFill>
                <a:latin typeface="Gabriola" pitchFamily="82" charset="0"/>
              </a:rPr>
            </a:br>
            <a:r>
              <a:rPr lang="ru-RU" sz="1900" dirty="0" smtClean="0">
                <a:solidFill>
                  <a:srgbClr val="0070C0"/>
                </a:solidFill>
                <a:latin typeface="Gabriola" pitchFamily="82" charset="0"/>
              </a:rPr>
              <a:t>В тиши ночей, в тиши тревожной.</a:t>
            </a:r>
            <a:br>
              <a:rPr lang="ru-RU" sz="1900" dirty="0" smtClean="0">
                <a:solidFill>
                  <a:srgbClr val="0070C0"/>
                </a:solidFill>
                <a:latin typeface="Gabriola" pitchFamily="82" charset="0"/>
              </a:rPr>
            </a:br>
            <a:r>
              <a:rPr lang="ru-RU" sz="1900" dirty="0" smtClean="0">
                <a:solidFill>
                  <a:srgbClr val="0070C0"/>
                </a:solidFill>
                <a:latin typeface="Gabriola" pitchFamily="82" charset="0"/>
              </a:rPr>
              <a:t>Для них мы вечно - малыши</a:t>
            </a:r>
            <a:br>
              <a:rPr lang="ru-RU" sz="1900" dirty="0" smtClean="0">
                <a:solidFill>
                  <a:srgbClr val="0070C0"/>
                </a:solidFill>
                <a:latin typeface="Gabriola" pitchFamily="82" charset="0"/>
              </a:rPr>
            </a:br>
            <a:r>
              <a:rPr lang="ru-RU" sz="1900" dirty="0" smtClean="0">
                <a:solidFill>
                  <a:srgbClr val="0070C0"/>
                </a:solidFill>
                <a:latin typeface="Gabriola" pitchFamily="82" charset="0"/>
              </a:rPr>
              <a:t>И спорить с этим невозможно.</a:t>
            </a:r>
            <a:br>
              <a:rPr lang="ru-RU" sz="1900" dirty="0" smtClean="0">
                <a:solidFill>
                  <a:srgbClr val="0070C0"/>
                </a:solidFill>
                <a:latin typeface="Gabriola" pitchFamily="82" charset="0"/>
              </a:rPr>
            </a:br>
            <a:endParaRPr lang="ru-RU" sz="1900" dirty="0">
              <a:solidFill>
                <a:srgbClr val="0070C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04048" y="1772816"/>
            <a:ext cx="3024336" cy="447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900" dirty="0" smtClean="0">
                <a:solidFill>
                  <a:schemeClr val="accent5">
                    <a:lumMod val="75000"/>
                  </a:schemeClr>
                </a:solidFill>
                <a:latin typeface="Gabriola" pitchFamily="82" charset="0"/>
              </a:rPr>
              <a:t>Так будьте чуточку добрей,</a:t>
            </a:r>
            <a:br>
              <a:rPr lang="ru-RU" sz="1900" dirty="0" smtClean="0">
                <a:solidFill>
                  <a:schemeClr val="accent5">
                    <a:lumMod val="75000"/>
                  </a:schemeClr>
                </a:solidFill>
                <a:latin typeface="Gabriola" pitchFamily="82" charset="0"/>
              </a:rPr>
            </a:br>
            <a:r>
              <a:rPr lang="ru-RU" sz="1900" dirty="0" smtClean="0">
                <a:solidFill>
                  <a:schemeClr val="accent5">
                    <a:lumMod val="75000"/>
                  </a:schemeClr>
                </a:solidFill>
                <a:latin typeface="Gabriola" pitchFamily="82" charset="0"/>
              </a:rPr>
              <a:t>Опекой их не раздражайтесь.</a:t>
            </a:r>
            <a:br>
              <a:rPr lang="ru-RU" sz="1900" dirty="0" smtClean="0">
                <a:solidFill>
                  <a:schemeClr val="accent5">
                    <a:lumMod val="75000"/>
                  </a:schemeClr>
                </a:solidFill>
                <a:latin typeface="Gabriola" pitchFamily="82" charset="0"/>
              </a:rPr>
            </a:br>
            <a:r>
              <a:rPr lang="ru-RU" sz="1900" dirty="0" smtClean="0">
                <a:solidFill>
                  <a:schemeClr val="accent5">
                    <a:lumMod val="75000"/>
                  </a:schemeClr>
                </a:solidFill>
                <a:latin typeface="Gabriola" pitchFamily="82" charset="0"/>
              </a:rPr>
              <a:t>Не обижайте матерей,</a:t>
            </a:r>
            <a:br>
              <a:rPr lang="ru-RU" sz="1900" dirty="0" smtClean="0">
                <a:solidFill>
                  <a:schemeClr val="accent5">
                    <a:lumMod val="75000"/>
                  </a:schemeClr>
                </a:solidFill>
                <a:latin typeface="Gabriola" pitchFamily="82" charset="0"/>
              </a:rPr>
            </a:br>
            <a:r>
              <a:rPr lang="ru-RU" sz="1900" dirty="0" smtClean="0">
                <a:solidFill>
                  <a:schemeClr val="accent5">
                    <a:lumMod val="75000"/>
                  </a:schemeClr>
                </a:solidFill>
                <a:latin typeface="Gabriola" pitchFamily="82" charset="0"/>
              </a:rPr>
              <a:t>На матерей не обижайтесь.</a:t>
            </a:r>
            <a:br>
              <a:rPr lang="ru-RU" sz="1900" dirty="0" smtClean="0">
                <a:solidFill>
                  <a:schemeClr val="accent5">
                    <a:lumMod val="75000"/>
                  </a:schemeClr>
                </a:solidFill>
                <a:latin typeface="Gabriola" pitchFamily="82" charset="0"/>
              </a:rPr>
            </a:br>
            <a:r>
              <a:rPr lang="ru-RU" sz="1900" dirty="0" smtClean="0">
                <a:solidFill>
                  <a:schemeClr val="accent5">
                    <a:lumMod val="75000"/>
                  </a:schemeClr>
                </a:solidFill>
                <a:latin typeface="Gabriola" pitchFamily="82" charset="0"/>
              </a:rPr>
              <a:t/>
            </a:r>
            <a:br>
              <a:rPr lang="ru-RU" sz="1900" dirty="0" smtClean="0">
                <a:solidFill>
                  <a:schemeClr val="accent5">
                    <a:lumMod val="75000"/>
                  </a:schemeClr>
                </a:solidFill>
                <a:latin typeface="Gabriola" pitchFamily="82" charset="0"/>
              </a:rPr>
            </a:br>
            <a:r>
              <a:rPr lang="ru-RU" sz="1900" dirty="0" smtClean="0">
                <a:solidFill>
                  <a:schemeClr val="accent5">
                    <a:lumMod val="75000"/>
                  </a:schemeClr>
                </a:solidFill>
                <a:latin typeface="Gabriola" pitchFamily="82" charset="0"/>
              </a:rPr>
              <a:t>Они страдают от разлук,</a:t>
            </a:r>
            <a:br>
              <a:rPr lang="ru-RU" sz="1900" dirty="0" smtClean="0">
                <a:solidFill>
                  <a:schemeClr val="accent5">
                    <a:lumMod val="75000"/>
                  </a:schemeClr>
                </a:solidFill>
                <a:latin typeface="Gabriola" pitchFamily="82" charset="0"/>
              </a:rPr>
            </a:br>
            <a:r>
              <a:rPr lang="ru-RU" sz="1900" dirty="0" smtClean="0">
                <a:solidFill>
                  <a:schemeClr val="accent5">
                    <a:lumMod val="75000"/>
                  </a:schemeClr>
                </a:solidFill>
                <a:latin typeface="Gabriola" pitchFamily="82" charset="0"/>
              </a:rPr>
              <a:t>И нам в дороге беспредельной</a:t>
            </a:r>
            <a:br>
              <a:rPr lang="ru-RU" sz="1900" dirty="0" smtClean="0">
                <a:solidFill>
                  <a:schemeClr val="accent5">
                    <a:lumMod val="75000"/>
                  </a:schemeClr>
                </a:solidFill>
                <a:latin typeface="Gabriola" pitchFamily="82" charset="0"/>
              </a:rPr>
            </a:br>
            <a:r>
              <a:rPr lang="ru-RU" sz="1900" dirty="0" smtClean="0">
                <a:solidFill>
                  <a:schemeClr val="accent5">
                    <a:lumMod val="75000"/>
                  </a:schemeClr>
                </a:solidFill>
                <a:latin typeface="Gabriola" pitchFamily="82" charset="0"/>
              </a:rPr>
              <a:t>Без материнских добрых рук,</a:t>
            </a:r>
            <a:br>
              <a:rPr lang="ru-RU" sz="1900" dirty="0" smtClean="0">
                <a:solidFill>
                  <a:schemeClr val="accent5">
                    <a:lumMod val="75000"/>
                  </a:schemeClr>
                </a:solidFill>
                <a:latin typeface="Gabriola" pitchFamily="82" charset="0"/>
              </a:rPr>
            </a:br>
            <a:r>
              <a:rPr lang="ru-RU" sz="1900" dirty="0" smtClean="0">
                <a:solidFill>
                  <a:schemeClr val="accent5">
                    <a:lumMod val="75000"/>
                  </a:schemeClr>
                </a:solidFill>
                <a:latin typeface="Gabriola" pitchFamily="82" charset="0"/>
              </a:rPr>
              <a:t>Как малышам без колыбельной.</a:t>
            </a:r>
            <a:br>
              <a:rPr lang="ru-RU" sz="1900" dirty="0" smtClean="0">
                <a:solidFill>
                  <a:schemeClr val="accent5">
                    <a:lumMod val="75000"/>
                  </a:schemeClr>
                </a:solidFill>
                <a:latin typeface="Gabriola" pitchFamily="82" charset="0"/>
              </a:rPr>
            </a:br>
            <a:r>
              <a:rPr lang="ru-RU" sz="1900" dirty="0" smtClean="0">
                <a:solidFill>
                  <a:schemeClr val="accent5">
                    <a:lumMod val="75000"/>
                  </a:schemeClr>
                </a:solidFill>
                <a:latin typeface="Gabriola" pitchFamily="82" charset="0"/>
              </a:rPr>
              <a:t/>
            </a:r>
            <a:br>
              <a:rPr lang="ru-RU" sz="1900" dirty="0" smtClean="0">
                <a:solidFill>
                  <a:schemeClr val="accent5">
                    <a:lumMod val="75000"/>
                  </a:schemeClr>
                </a:solidFill>
                <a:latin typeface="Gabriola" pitchFamily="82" charset="0"/>
              </a:rPr>
            </a:br>
            <a:r>
              <a:rPr lang="ru-RU" sz="1900" dirty="0" smtClean="0">
                <a:solidFill>
                  <a:schemeClr val="accent5">
                    <a:lumMod val="75000"/>
                  </a:schemeClr>
                </a:solidFill>
                <a:latin typeface="Gabriola" pitchFamily="82" charset="0"/>
              </a:rPr>
              <a:t>Пишите письма им скорей</a:t>
            </a:r>
            <a:br>
              <a:rPr lang="ru-RU" sz="1900" dirty="0" smtClean="0">
                <a:solidFill>
                  <a:schemeClr val="accent5">
                    <a:lumMod val="75000"/>
                  </a:schemeClr>
                </a:solidFill>
                <a:latin typeface="Gabriola" pitchFamily="82" charset="0"/>
              </a:rPr>
            </a:br>
            <a:r>
              <a:rPr lang="ru-RU" sz="1900" dirty="0" smtClean="0">
                <a:solidFill>
                  <a:schemeClr val="accent5">
                    <a:lumMod val="75000"/>
                  </a:schemeClr>
                </a:solidFill>
                <a:latin typeface="Gabriola" pitchFamily="82" charset="0"/>
              </a:rPr>
              <a:t>И слов высоких не стесняйтесь.</a:t>
            </a:r>
            <a:br>
              <a:rPr lang="ru-RU" sz="1900" dirty="0" smtClean="0">
                <a:solidFill>
                  <a:schemeClr val="accent5">
                    <a:lumMod val="75000"/>
                  </a:schemeClr>
                </a:solidFill>
                <a:latin typeface="Gabriola" pitchFamily="82" charset="0"/>
              </a:rPr>
            </a:br>
            <a:r>
              <a:rPr lang="ru-RU" sz="1900" dirty="0" smtClean="0">
                <a:solidFill>
                  <a:schemeClr val="accent5">
                    <a:lumMod val="75000"/>
                  </a:schemeClr>
                </a:solidFill>
                <a:latin typeface="Gabriola" pitchFamily="82" charset="0"/>
              </a:rPr>
              <a:t>Не обижайте матерей,</a:t>
            </a:r>
            <a:br>
              <a:rPr lang="ru-RU" sz="1900" dirty="0" smtClean="0">
                <a:solidFill>
                  <a:schemeClr val="accent5">
                    <a:lumMod val="75000"/>
                  </a:schemeClr>
                </a:solidFill>
                <a:latin typeface="Gabriola" pitchFamily="82" charset="0"/>
              </a:rPr>
            </a:br>
            <a:r>
              <a:rPr lang="ru-RU" sz="1900" dirty="0" smtClean="0">
                <a:solidFill>
                  <a:schemeClr val="accent5">
                    <a:lumMod val="75000"/>
                  </a:schemeClr>
                </a:solidFill>
                <a:latin typeface="Gabriola" pitchFamily="82" charset="0"/>
              </a:rPr>
              <a:t>На матерей не обижайтесь.</a:t>
            </a:r>
          </a:p>
          <a:p>
            <a:r>
              <a:rPr lang="ru-RU" sz="1900" dirty="0" smtClean="0">
                <a:solidFill>
                  <a:schemeClr val="accent5">
                    <a:lumMod val="75000"/>
                  </a:schemeClr>
                </a:solidFill>
                <a:latin typeface="Gabriola" pitchFamily="82" charset="0"/>
              </a:rPr>
              <a:t>	        Автор: Виктор </a:t>
            </a:r>
            <a:r>
              <a:rPr lang="ru-RU" sz="1900" dirty="0" err="1" smtClean="0">
                <a:solidFill>
                  <a:schemeClr val="accent5">
                    <a:lumMod val="75000"/>
                  </a:schemeClr>
                </a:solidFill>
                <a:latin typeface="Gabriola" pitchFamily="82" charset="0"/>
              </a:rPr>
              <a:t>Гин</a:t>
            </a:r>
            <a:endParaRPr lang="ru-RU" sz="1900" dirty="0">
              <a:solidFill>
                <a:schemeClr val="accent5">
                  <a:lumMod val="75000"/>
                </a:schemeClr>
              </a:solidFill>
              <a:latin typeface="Gabriola" pitchFamily="8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63688" y="548680"/>
            <a:ext cx="55446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Мама… Самый дорогой и близкий человек. Материнское сердце, как солнце, светит всегда и везде, согревая нас своим теплом.</a:t>
            </a:r>
            <a:endParaRPr lang="ru-RU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8">
      <a:dk1>
        <a:sysClr val="windowText" lastClr="000000"/>
      </a:dk1>
      <a:lt1>
        <a:srgbClr val="D6ECFF"/>
      </a:lt1>
      <a:dk2>
        <a:srgbClr val="4E5B6F"/>
      </a:dk2>
      <a:lt2>
        <a:srgbClr val="D6ECFF"/>
      </a:lt2>
      <a:accent1>
        <a:srgbClr val="C7D0E9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723</TotalTime>
  <Words>273</Words>
  <Application>Microsoft Office PowerPoint</Application>
  <PresentationFormat>Экран (4:3)</PresentationFormat>
  <Paragraphs>46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Притча о матери</vt:lpstr>
      <vt:lpstr>Слайд 4</vt:lpstr>
      <vt:lpstr>Рекомендательный список литературы на тему «Образ матери в художественной литературе» </vt:lpstr>
      <vt:lpstr>Слайд 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матери</dc:title>
  <dc:creator>0</dc:creator>
  <cp:lastModifiedBy>KoT-PnD@yandex.ru</cp:lastModifiedBy>
  <cp:revision>78</cp:revision>
  <dcterms:created xsi:type="dcterms:W3CDTF">2020-11-13T11:26:04Z</dcterms:created>
  <dcterms:modified xsi:type="dcterms:W3CDTF">2020-11-27T08:29:48Z</dcterms:modified>
</cp:coreProperties>
</file>